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6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%3Bsearch%2F%3Bweb%3B%3B&amp;text=&amp;etext=838.UzZwnHw1ElPkmJHUDD395XtDmIvjiuHOX3TBuQAwB4paL8kTK3t_pKf4mQzQmVkdLHaqjR5g2zcB6u5nghjUjg.6202ed58bef8c5e11ea701e6a171eb9ea72e244e&amp;url=https%3A%2F%2Fedugalaxy.intel.ru%2Findex.php%3Fautomodule%3Dblog%26showentry%3D5028&amp;uuid=&amp;state=PEtFfuTeVD5kpHnK9lio9bb4iM1VPfe4W5x0C0%2BqwflIRTTifi6VAA%3D%3D&amp;data=&amp;b64e=3&amp;sign=18ade1299508ef73ccbd1cc87ba93665&amp;keyno=0&amp;cst=AiuY0DBWFJ5Hyx_fyvalFJkNldoj4VAn9-wh-AsMtZQU1dlH0TsXTvysCY34g-o_NhFJuMZ2rXK8fvAGcWIDKbv_DpppQsPzMcpiZyoFth-_ClibkK1wNFjnK8fIGjjcC2hAAOn95a8PJP9sKeSb5bxextsVM7QeSYw313cM-dcJy6G93-7NGXVkVWbiEe0hU9n7ukrEKYfTChcMOn3K4MgFFs8NVZ6fqV5pJzexzp4&amp;ref=orjY4mGPRjk5boDnW0uvlrrd71vZw9kp3o2EE2fPc48PKW_5zYVeNvlIN1kpcOD9hJRXjQADXsyfhWZhhN-PUYTsvKC7IN85VzMwUSTL1B-MkV8DclYAsFrDDVheZn9vPSSGNnDRV98Rs3mWJEN2gDq84msMnbWwbjuNW1W9qWz8boCm1b1Pd5QmO7OpmAfCJ5IT6f5V82VbKDXfTdvn0w&amp;l10n=ru&amp;cts=1444576448877&amp;mc=4.16829583405449" TargetMode="External"/><Relationship Id="rId2" Type="http://schemas.openxmlformats.org/officeDocument/2006/relationships/hyperlink" Target="https://yandex.ru/image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ugalaxy.intel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«Взаимодействие семьи и школы по достижению качества начального общего образования в свете ФГОС»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789040"/>
            <a:ext cx="3659467" cy="1471582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z="1800" dirty="0" smtClean="0">
                <a:latin typeface="+mj-lt"/>
              </a:rPr>
              <a:t>Выполнила</a:t>
            </a:r>
          </a:p>
          <a:p>
            <a:pPr algn="r"/>
            <a:r>
              <a:rPr lang="ru-RU" sz="1800" dirty="0" smtClean="0">
                <a:latin typeface="+mj-lt"/>
              </a:rPr>
              <a:t> учитель начальных классов </a:t>
            </a:r>
          </a:p>
          <a:p>
            <a:pPr algn="r"/>
            <a:r>
              <a:rPr lang="ru-RU" sz="1800" dirty="0" smtClean="0">
                <a:latin typeface="+mj-lt"/>
              </a:rPr>
              <a:t>ГБОУ ООШ пос. Пионерский </a:t>
            </a:r>
          </a:p>
          <a:p>
            <a:pPr algn="r"/>
            <a:r>
              <a:rPr lang="ru-RU" sz="1800" dirty="0" err="1" smtClean="0">
                <a:latin typeface="+mj-lt"/>
              </a:rPr>
              <a:t>м.р</a:t>
            </a:r>
            <a:r>
              <a:rPr lang="ru-RU" sz="1800" dirty="0" smtClean="0">
                <a:latin typeface="+mj-lt"/>
              </a:rPr>
              <a:t>. </a:t>
            </a:r>
            <a:r>
              <a:rPr lang="ru-RU" sz="1800" dirty="0" err="1" smtClean="0">
                <a:latin typeface="+mj-lt"/>
              </a:rPr>
              <a:t>Шигонский</a:t>
            </a:r>
            <a:r>
              <a:rPr lang="ru-RU" sz="1800" dirty="0" smtClean="0">
                <a:latin typeface="+mj-lt"/>
              </a:rPr>
              <a:t> Самарской области </a:t>
            </a:r>
            <a:r>
              <a:rPr lang="ru-RU" sz="1800" dirty="0" err="1" smtClean="0">
                <a:latin typeface="+mj-lt"/>
              </a:rPr>
              <a:t>Кряжова</a:t>
            </a:r>
            <a:r>
              <a:rPr lang="ru-RU" sz="1800" dirty="0" smtClean="0">
                <a:latin typeface="+mj-lt"/>
              </a:rPr>
              <a:t> Ольга Валерьевна</a:t>
            </a:r>
            <a:endParaRPr lang="ru-RU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121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0567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 у родителей, и у педагогов цель одна – благо детей, их полноценное и гармоничное развитие.</a:t>
            </a:r>
          </a:p>
          <a:p>
            <a:r>
              <a:rPr lang="ru-RU" dirty="0"/>
              <a:t>Основными условиями её реализации могут быть: </a:t>
            </a:r>
          </a:p>
          <a:p>
            <a:pPr lvl="0"/>
            <a:r>
              <a:rPr lang="ru-RU" dirty="0"/>
              <a:t>-</a:t>
            </a:r>
            <a:r>
              <a:rPr lang="ru-RU" dirty="0" smtClean="0"/>
              <a:t>родители </a:t>
            </a:r>
            <a:r>
              <a:rPr lang="ru-RU" dirty="0"/>
              <a:t>– не просто помощники педагогов, а равноправные участники процесса развития детей: интеллектуального, нравственного, физического, психического; </a:t>
            </a:r>
          </a:p>
          <a:p>
            <a:pPr lvl="0"/>
            <a:r>
              <a:rPr lang="ru-RU" dirty="0" smtClean="0"/>
              <a:t>-переход </a:t>
            </a:r>
            <a:r>
              <a:rPr lang="ru-RU" dirty="0"/>
              <a:t>школы от доминирующих сегодня форм массовой работы с семьёй к групповым и индивидуальным формам взаимодействия, построенным на диалоговой основе; </a:t>
            </a:r>
          </a:p>
          <a:p>
            <a:pPr lvl="0"/>
            <a:r>
              <a:rPr lang="ru-RU" dirty="0" smtClean="0"/>
              <a:t>-осуществление на </a:t>
            </a:r>
            <a:r>
              <a:rPr lang="ru-RU" dirty="0"/>
              <a:t>практике дифференцированного и индивидуального подхода к семьям; </a:t>
            </a:r>
          </a:p>
          <a:p>
            <a:pPr lvl="0"/>
            <a:r>
              <a:rPr lang="ru-RU" dirty="0" smtClean="0"/>
              <a:t>-систематическое </a:t>
            </a:r>
            <a:r>
              <a:rPr lang="ru-RU" dirty="0"/>
              <a:t>и целенаправленное оказание разнообразной психолого-педагогической поддержки семьям; </a:t>
            </a:r>
          </a:p>
          <a:p>
            <a:pPr lvl="0"/>
            <a:r>
              <a:rPr lang="ru-RU" dirty="0" smtClean="0"/>
              <a:t>-установление </a:t>
            </a:r>
            <a:r>
              <a:rPr lang="ru-RU" dirty="0"/>
              <a:t>эффективного контроля, основанного на диагностике, и поэтапного анализа процессов обучения и воспитания детей, </a:t>
            </a:r>
          </a:p>
          <a:p>
            <a:pPr lvl="0"/>
            <a:r>
              <a:rPr lang="ru-RU" dirty="0" smtClean="0"/>
              <a:t>-обеспечение </a:t>
            </a:r>
            <a:r>
              <a:rPr lang="ru-RU" dirty="0"/>
              <a:t>своевременной их коррекции в связи с возникающими трудностями и отклонениями в развитии детей.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5964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ПРАКТИЧЕСКИЕ СОВЕТЫ ДЛЯ РАБОТЫ С </a:t>
            </a:r>
            <a:r>
              <a:rPr lang="ru-RU" sz="2000" b="1" dirty="0" smtClean="0"/>
              <a:t>РОДИТЕЛЯМИ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736503"/>
            <a:ext cx="61206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-не стремитесь </a:t>
            </a:r>
            <a:r>
              <a:rPr lang="ru-RU" dirty="0"/>
              <a:t>во чтобы ни стало отстоять собственную позицию (основная задача – совместная деятельность, а не отстаивание своей точки зрения</a:t>
            </a:r>
            <a:r>
              <a:rPr lang="ru-RU" dirty="0" smtClean="0"/>
              <a:t>);</a:t>
            </a:r>
          </a:p>
          <a:p>
            <a:pPr lvl="0"/>
            <a:r>
              <a:rPr lang="ru-RU" dirty="0" smtClean="0"/>
              <a:t>-обсуждайте </a:t>
            </a:r>
            <a:r>
              <a:rPr lang="ru-RU" dirty="0"/>
              <a:t>проблему, а не личные качества </a:t>
            </a:r>
            <a:r>
              <a:rPr lang="ru-RU" dirty="0" smtClean="0"/>
              <a:t>ученика;</a:t>
            </a:r>
          </a:p>
          <a:p>
            <a:pPr lvl="0"/>
            <a:r>
              <a:rPr lang="ru-RU" dirty="0" smtClean="0"/>
              <a:t>-выразите </a:t>
            </a:r>
            <a:r>
              <a:rPr lang="ru-RU" dirty="0"/>
              <a:t>уверенность, что совместные усилия решат </a:t>
            </a:r>
            <a:r>
              <a:rPr lang="ru-RU" dirty="0" smtClean="0"/>
              <a:t>проблему;</a:t>
            </a:r>
          </a:p>
          <a:p>
            <a:pPr lvl="0"/>
            <a:r>
              <a:rPr lang="ru-RU" dirty="0" smtClean="0"/>
              <a:t>-учитывайте </a:t>
            </a:r>
            <a:r>
              <a:rPr lang="ru-RU" dirty="0"/>
              <a:t>личные интересы </a:t>
            </a:r>
            <a:r>
              <a:rPr lang="ru-RU" dirty="0" smtClean="0"/>
              <a:t>родителей;</a:t>
            </a:r>
          </a:p>
          <a:p>
            <a:pPr lvl="0"/>
            <a:r>
              <a:rPr lang="ru-RU" dirty="0" smtClean="0"/>
              <a:t>-предложите </a:t>
            </a:r>
            <a:r>
              <a:rPr lang="ru-RU" dirty="0"/>
              <a:t>не отказываться от увлечений, а привлечь к ним </a:t>
            </a:r>
            <a:r>
              <a:rPr lang="ru-RU" dirty="0" smtClean="0"/>
              <a:t>ребёнка;</a:t>
            </a:r>
          </a:p>
          <a:p>
            <a:pPr lvl="0"/>
            <a:r>
              <a:rPr lang="ru-RU" dirty="0" smtClean="0"/>
              <a:t>-не </a:t>
            </a:r>
            <a:r>
              <a:rPr lang="ru-RU" dirty="0"/>
              <a:t>верьте генетике (её влияние огромно, но не безгранично).</a:t>
            </a:r>
          </a:p>
          <a:p>
            <a:pPr lvl="0"/>
            <a:r>
              <a:rPr lang="ru-RU" dirty="0" smtClean="0"/>
              <a:t>-мы </a:t>
            </a:r>
            <a:r>
              <a:rPr lang="ru-RU" dirty="0"/>
              <a:t>вместе против проблемы, а не друг против друга.</a:t>
            </a:r>
          </a:p>
        </p:txBody>
      </p:sp>
    </p:spTree>
    <p:extLst>
      <p:ext uri="{BB962C8B-B14F-4D97-AF65-F5344CB8AC3E}">
        <p14:creationId xmlns:p14="http://schemas.microsoft.com/office/powerpoint/2010/main" val="19629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268761"/>
            <a:ext cx="5723468" cy="2016224"/>
          </a:xfrm>
        </p:spPr>
        <p:txBody>
          <a:bodyPr>
            <a:normAutofit fontScale="90000"/>
          </a:bodyPr>
          <a:lstStyle/>
          <a:p>
            <a:r>
              <a:rPr lang="ru-RU" sz="2000" i="1" dirty="0"/>
              <a:t>Школа может помочь родителям при решении ими многих вопросов в воспитания детей, но она никогда не сможет  конкурировать с семьей. Именно семья является самым мощным средством в формировании  личности ребенка.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Пользователь\Desktop\zh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68960"/>
            <a:ext cx="53285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2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1327371"/>
          </a:xfrm>
        </p:spPr>
        <p:txBody>
          <a:bodyPr>
            <a:normAutofit fontScale="90000"/>
          </a:bodyPr>
          <a:lstStyle/>
          <a:p>
            <a:r>
              <a:rPr lang="ru-RU" sz="2000" i="1" dirty="0"/>
              <a:t>Жизнь и наука доказали, что все беды у детей, а потом и у взрослых, объясняются ошибками семейного воспитания, главная из которых  — отсутствие любви и неумение хвалить своих детей, поддерживать их.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ользователь\Desktop\opredelenie_mesta_zhitelstva_rebe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81262"/>
            <a:ext cx="3816424" cy="310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62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058001"/>
          </a:xfrm>
        </p:spPr>
        <p:txBody>
          <a:bodyPr>
            <a:normAutofit/>
          </a:bodyPr>
          <a:lstStyle/>
          <a:p>
            <a:r>
              <a:rPr lang="ru-RU" sz="2000" i="1" dirty="0"/>
              <a:t>Самое главное для ребенка — чтобы его любили таким, какой он есть.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0f26c3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088" y="3068959"/>
            <a:ext cx="5050184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68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268761"/>
            <a:ext cx="6254044" cy="1440160"/>
          </a:xfrm>
        </p:spPr>
        <p:txBody>
          <a:bodyPr>
            <a:normAutofit/>
          </a:bodyPr>
          <a:lstStyle/>
          <a:p>
            <a:r>
              <a:rPr lang="ru-RU" sz="2000" b="1" i="1" dirty="0"/>
              <a:t>Мотивация родителей на взаимодействие со школой.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2708920"/>
            <a:ext cx="6231467" cy="232592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+mj-lt"/>
              </a:rPr>
              <a:t>Существует три типа воспитания:</a:t>
            </a:r>
          </a:p>
          <a:p>
            <a:pPr lvl="0"/>
            <a:r>
              <a:rPr lang="ru-RU" sz="2400" dirty="0" smtClean="0">
                <a:latin typeface="+mj-lt"/>
              </a:rPr>
              <a:t>-воспитание </a:t>
            </a:r>
            <a:r>
              <a:rPr lang="ru-RU" sz="2400" dirty="0">
                <a:latin typeface="+mj-lt"/>
              </a:rPr>
              <a:t>для себя;</a:t>
            </a:r>
          </a:p>
          <a:p>
            <a:pPr lvl="0"/>
            <a:r>
              <a:rPr lang="ru-RU" sz="2400" dirty="0">
                <a:latin typeface="+mj-lt"/>
              </a:rPr>
              <a:t>-</a:t>
            </a:r>
            <a:r>
              <a:rPr lang="ru-RU" sz="2400" dirty="0" smtClean="0">
                <a:latin typeface="+mj-lt"/>
              </a:rPr>
              <a:t>воспитание </a:t>
            </a:r>
            <a:r>
              <a:rPr lang="ru-RU" sz="2400" dirty="0">
                <a:latin typeface="+mj-lt"/>
              </a:rPr>
              <a:t>для общества;</a:t>
            </a:r>
          </a:p>
          <a:p>
            <a:pPr lvl="0"/>
            <a:r>
              <a:rPr lang="ru-RU" sz="2400" dirty="0" smtClean="0">
                <a:latin typeface="+mj-lt"/>
              </a:rPr>
              <a:t>-воспитание </a:t>
            </a:r>
            <a:r>
              <a:rPr lang="ru-RU" sz="2400" dirty="0">
                <a:latin typeface="+mj-lt"/>
              </a:rPr>
              <a:t>для ребенка. </a:t>
            </a:r>
          </a:p>
          <a:p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80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836712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+mj-lt"/>
              </a:rPr>
              <a:t>Первый</a:t>
            </a:r>
            <a:r>
              <a:rPr lang="ru-RU" sz="2400" dirty="0">
                <a:latin typeface="+mj-lt"/>
              </a:rPr>
              <a:t> тип имеет место тогда, когда основной задачей родителей становится желание сделать существование ребенка рядом с собой максимально удобным для себя. </a:t>
            </a:r>
            <a:r>
              <a:rPr lang="ru-RU" sz="2400" b="1" dirty="0">
                <a:latin typeface="+mj-lt"/>
              </a:rPr>
              <a:t>Второй</a:t>
            </a:r>
            <a:r>
              <a:rPr lang="ru-RU" sz="2400" dirty="0">
                <a:latin typeface="+mj-lt"/>
              </a:rPr>
              <a:t> тип ориентирован на создание удобного человека для общества. Гармоничным считается </a:t>
            </a:r>
            <a:r>
              <a:rPr lang="ru-RU" sz="2400" b="1" dirty="0">
                <a:latin typeface="+mj-lt"/>
              </a:rPr>
              <a:t>третий </a:t>
            </a:r>
            <a:r>
              <a:rPr lang="ru-RU" sz="2400" dirty="0">
                <a:latin typeface="+mj-lt"/>
              </a:rPr>
              <a:t>тип воспитания, основной задачей которого, является формирование </a:t>
            </a:r>
            <a:r>
              <a:rPr lang="ru-RU" sz="2400" dirty="0" smtClean="0">
                <a:latin typeface="+mj-lt"/>
              </a:rPr>
              <a:t>личности </a:t>
            </a:r>
            <a:r>
              <a:rPr lang="ru-RU" sz="24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55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3"/>
            <a:ext cx="67687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Если дети живут в обстановке критики, они учатся критиковать и осуждать других людей.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Если дети живут в обстановке вражды и злобы, они учатся быть злыми, учатся драться.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Если дети живут среди насмешек, они становятся нерешительными и излишне скромными.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Если дети живут в обстановке стыда и смущения, чувство собственного достоинства уступает место чувству вины.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Когда к детям относятся терпимо и справедливо, они учатся быть терпимыми и справедливыми с другими.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Когда детям внушают уверенность в себе, они учатся быть спокойными и уверенными.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Когда к детям относятся с восхищением и похвалой, они учатся доброй оценке.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Когда дети живут в обстановке правдивости, они узнают, что такое справедливость.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Когда дети живут в безопасности, они учатся вере.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Когда поступки детей одобряют, они учатся ценить себя.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latin typeface="+mj-lt"/>
              </a:rPr>
              <a:t>Когда дети чувствуют безоговорочное принятие себя, они учатся искать любовь в Боге и мире.</a:t>
            </a:r>
          </a:p>
        </p:txBody>
      </p:sp>
    </p:spTree>
    <p:extLst>
      <p:ext uri="{BB962C8B-B14F-4D97-AF65-F5344CB8AC3E}">
        <p14:creationId xmlns:p14="http://schemas.microsoft.com/office/powerpoint/2010/main" val="250448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124744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С</a:t>
            </a:r>
            <a:r>
              <a:rPr lang="ru-RU" sz="2400" dirty="0" smtClean="0">
                <a:latin typeface="+mj-lt"/>
              </a:rPr>
              <a:t>емья </a:t>
            </a:r>
            <a:r>
              <a:rPr lang="ru-RU" sz="2400" dirty="0">
                <a:latin typeface="+mj-lt"/>
              </a:rPr>
              <a:t>по Конституции, первый и главный воспитатель ребенка; образовательное учреждение - помощник родителям в воспитании детей по профессиональной принадлежности</a:t>
            </a:r>
            <a:r>
              <a:rPr lang="ru-RU" sz="2400" dirty="0" smtClean="0">
                <a:latin typeface="+mj-lt"/>
              </a:rPr>
              <a:t>.</a:t>
            </a:r>
          </a:p>
          <a:p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20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+mj-lt"/>
              </a:rPr>
              <a:t>Для успешного взаимодействия семьи и школы нужно </a:t>
            </a:r>
            <a:endParaRPr lang="ru-RU" sz="2000" dirty="0">
              <a:latin typeface="+mj-lt"/>
            </a:endParaRPr>
          </a:p>
          <a:p>
            <a:pPr algn="ctr"/>
            <a:r>
              <a:rPr lang="ru-RU" sz="2000" b="1" dirty="0">
                <a:latin typeface="+mj-lt"/>
              </a:rPr>
              <a:t>помнить и следовать следующим правилам</a:t>
            </a:r>
            <a:r>
              <a:rPr lang="ru-RU" sz="2000" b="1" dirty="0" smtClean="0">
                <a:latin typeface="+mj-lt"/>
              </a:rPr>
              <a:t>:</a:t>
            </a:r>
          </a:p>
          <a:p>
            <a:pPr algn="ctr"/>
            <a:endParaRPr lang="ru-RU" sz="2000" dirty="0"/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Любите! 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Уважайте! 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Помогайте!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Объясняйте! 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Учите! 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Доверяйте! 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Спрашивайте! </a:t>
            </a:r>
            <a:endParaRPr lang="ru-RU" sz="2000" dirty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+mj-lt"/>
              </a:rPr>
              <a:t>Благодарите</a:t>
            </a:r>
            <a:r>
              <a:rPr lang="ru-RU" b="1" i="1" dirty="0">
                <a:solidFill>
                  <a:srgbClr val="C00000"/>
                </a:solidFill>
                <a:latin typeface="+mj-lt"/>
              </a:rPr>
              <a:t>!</a:t>
            </a:r>
            <a:endParaRPr lang="ru-RU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808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675314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«Только вместе с родителями, общими усилиями, учителя могут дать детям большое человеческое счастье</a:t>
            </a:r>
            <a:r>
              <a:rPr lang="ru-RU" sz="2400" dirty="0" smtClean="0"/>
              <a:t>»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                                 </a:t>
            </a:r>
            <a:r>
              <a:rPr lang="ru-RU" sz="2400" dirty="0"/>
              <a:t>В.А. Сухомлинский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C:\Users\Пользователь\Desktop\сухомлински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0928"/>
            <a:ext cx="252028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06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844824"/>
            <a:ext cx="7005369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 ЗА </a:t>
            </a:r>
            <a:br>
              <a:rPr lang="ru-RU" dirty="0" smtClean="0"/>
            </a:br>
            <a:r>
              <a:rPr lang="ru-RU" dirty="0" smtClean="0"/>
              <a:t>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7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128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/>
          </a:p>
          <a:p>
            <a:r>
              <a:rPr lang="ru-RU" sz="1600" dirty="0"/>
              <a:t> </a:t>
            </a:r>
            <a:r>
              <a:rPr lang="ru-RU" sz="1600" u="sng" dirty="0">
                <a:hlinkClick r:id="rId2"/>
              </a:rPr>
              <a:t>https://yandex.ru/images</a:t>
            </a:r>
            <a:endParaRPr lang="ru-RU" sz="1600" dirty="0"/>
          </a:p>
          <a:p>
            <a:r>
              <a:rPr lang="ru-RU" sz="1600" u="sng" dirty="0">
                <a:hlinkClick r:id="rId3"/>
              </a:rPr>
              <a:t>http://yandex.ru/clck/jsredir?from=yandex.ru%3Bsearch%2F%3Bweb%3B%3B&amp;text=&amp;etext=838.UzZwnHw1ElPkmJHUDD395XtDmIvjiuHOX3TBuQAwB4paL8kTK3t_pKf4mQzQmVkdLHaqjR5g2zcB6u5nghjUjg.6202ed58bef8c5e11ea701e6a171eb9ea72e244e&amp;url=https%3A%2F%2Fedugalaxy.intel.ru%2Findex.php%3Fautomodule%3Dblog%26showentry%3D5028&amp;uuid=&amp;state=PEtFfuTeVD5kpHnK9lio9bb4iM1VPfe4W5x0C0%2BqwflIRTTifi6VAA%3D%3D&amp;data=&amp;b64e=3&amp;sign=18ade1299508ef73ccbd1cc87ba93665&amp;keyno=0&amp;cst=AiuY0DBWFJ5Hyx_fyvalFJkNldoj4VAn9-wh-AsMtZQU1dlH0TsXTvysCY34g-o_NhFJuMZ2rXK8fvAGcWIDKbv_DpppQsPzMcpiZyoFth-_ClibkK1wNFjnK8fIGjjcC2hAAOn95a8PJP9sKeSb5bxextsVM7QeSYw313cM-dcJy6G93-7NGXVkVWbiEe0hU9n7ukrEKYfTChcMOn3K4MgFFs8NVZ6fqV5pJzexzp4&amp;ref=orjY4mGPRjk5boDnW0uvlrrd71vZw9kp3o2EE2fPc48PKW_5zYVeNvlIN1kpcOD9hJRXjQADXsyfhWZhhN-PUYTsvKC7IN85VzMwUSTL1B-MkV8DclYAsFrDDVheZn9vPSSGNnDRV98Rs3mWJEN2gDq84msMnbWwbjuNW1W9qWz8boCm1b1Pd5QmO7OpmAfCJ5IT6f5V82VbKDXfTdvn0w&amp;l10n=ru&amp;cts=1444576448877&amp;mc=4.16829583405449</a:t>
            </a:r>
            <a:endParaRPr lang="ru-RU" sz="1600" dirty="0"/>
          </a:p>
          <a:p>
            <a:r>
              <a:rPr lang="en-US" sz="1600" u="sng" dirty="0">
                <a:hlinkClick r:id="rId4"/>
              </a:rPr>
              <a:t>https://edugalaxy.intel.ru/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3479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+mj-lt"/>
              </a:rPr>
              <a:t>Проблема взаимодействия семьи и школы является актуальной. Современные родители зачастую работают днём и ночью, чтобы обеспечить своих детей материально всем самым необходимым, а может даже лучшим и модным. Но, к сожалению, в таком ритме жизни не вкладывают самое главное и самое дорогое – моральные ценности, полностью полагаясь в воспитании на школу. </a:t>
            </a:r>
          </a:p>
        </p:txBody>
      </p:sp>
    </p:spTree>
    <p:extLst>
      <p:ext uri="{BB962C8B-B14F-4D97-AF65-F5344CB8AC3E}">
        <p14:creationId xmlns:p14="http://schemas.microsoft.com/office/powerpoint/2010/main" val="40979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«</a:t>
            </a:r>
            <a:r>
              <a:rPr lang="ru-RU" sz="2400" dirty="0"/>
              <a:t>Счастлив тот, кто </a:t>
            </a:r>
            <a:r>
              <a:rPr lang="ru-RU" sz="2400" dirty="0" smtClean="0"/>
              <a:t>счастлив </a:t>
            </a:r>
            <a:r>
              <a:rPr lang="ru-RU" sz="2400" dirty="0"/>
              <a:t>у себя </a:t>
            </a:r>
            <a:r>
              <a:rPr lang="ru-RU" sz="2400" dirty="0" smtClean="0"/>
              <a:t>дома» 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                                   Л.Н. Толстой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2769496" cy="36027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oshibki-semeinogo-vospitaniya-9457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24944"/>
            <a:ext cx="2520280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grandpare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288032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53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/>
              <a:t>Первое направление - формирование активной педагогической позиции родителей.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latin typeface="+mj-lt"/>
              </a:rPr>
              <a:t>Первым и решающим условием положительно направленного взаимодействия являются доверительные партнерские взаимоотношения между учителями и родителями.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ользователь\Desktop\daten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7"/>
            <a:ext cx="3312368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74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72084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j-lt"/>
              </a:rPr>
              <a:t>Контакт строится таким образом, чтобы у родителей возникал интерес к процессу воспитания, потребность добиться успеха, уверенность в своих силах.</a:t>
            </a:r>
          </a:p>
          <a:p>
            <a:r>
              <a:rPr lang="ru-RU" dirty="0">
                <a:latin typeface="+mj-lt"/>
              </a:rPr>
              <a:t>Следствием такого педагогического взаимодействия является участие родительского актива в воспитании не только своего ребенка, но и класса в целом. Огромный эффект имеют коллективные дела школы и классов, в которых принимают участие родители.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1584176"/>
          </a:xfrm>
        </p:spPr>
        <p:txBody>
          <a:bodyPr>
            <a:noAutofit/>
          </a:bodyPr>
          <a:lstStyle/>
          <a:p>
            <a:pPr lvl="0"/>
            <a:r>
              <a:rPr lang="ru-RU" sz="2000" b="1" dirty="0"/>
              <a:t>Второе направление – вооружение семьи педагогическими знаниями и умениями, усвоение теоретических знаний и приобретение практических навыков.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8448" y="2420887"/>
            <a:ext cx="3200400" cy="3303255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>
                <a:latin typeface="+mj-lt"/>
              </a:rPr>
              <a:t>Формы организации занятий разнообразны: лекции, беседы, конференции для родителей, педагогические дискуссии, круглые столы, педагогические практикумы. В работу с родителями вовлекаются не только педагоги школы, но и работники социальных служб, медики.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2420887"/>
            <a:ext cx="3200400" cy="33036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Пользователь\Desktop\sobr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276872"/>
            <a:ext cx="3384377" cy="357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88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b="1" dirty="0"/>
              <a:t>Третье направление – взаимодействие социальной службы с семьями.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000" dirty="0">
                <a:latin typeface="+mj-lt"/>
              </a:rPr>
              <a:t>Организация социального взаимодействия педагогического коллектива школы с семьей предполагает ряд аспектов:</a:t>
            </a:r>
          </a:p>
          <a:p>
            <a:pPr marL="0" indent="0">
              <a:buNone/>
            </a:pPr>
            <a:r>
              <a:rPr lang="ru-RU" sz="2000" dirty="0">
                <a:latin typeface="+mj-lt"/>
              </a:rPr>
              <a:t>-изучение семьи с целью выяснения ее возможностей по воспитанию детей;</a:t>
            </a:r>
          </a:p>
          <a:p>
            <a:pPr marL="0" indent="0">
              <a:buNone/>
            </a:pPr>
            <a:r>
              <a:rPr lang="ru-RU" sz="2000" dirty="0">
                <a:latin typeface="+mj-lt"/>
              </a:rPr>
              <a:t>-знакомство с бытовыми условиями учащихся;</a:t>
            </a:r>
          </a:p>
          <a:p>
            <a:pPr marL="0" indent="0">
              <a:buNone/>
            </a:pPr>
            <a:r>
              <a:rPr lang="ru-RU" sz="2000" dirty="0">
                <a:latin typeface="+mj-lt"/>
              </a:rPr>
              <a:t>-группировку семей по принципу возможности их нравственного потенциала;</a:t>
            </a:r>
          </a:p>
          <a:p>
            <a:pPr marL="0" indent="0">
              <a:buNone/>
            </a:pPr>
            <a:r>
              <a:rPr lang="ru-RU" sz="2000" dirty="0">
                <a:latin typeface="+mj-lt"/>
              </a:rPr>
              <a:t>-составление программ совместных </a:t>
            </a:r>
            <a:r>
              <a:rPr lang="ru-RU" sz="2000" dirty="0" smtClean="0">
                <a:latin typeface="+mj-lt"/>
              </a:rPr>
              <a:t>действий</a:t>
            </a:r>
            <a:r>
              <a:rPr lang="ru-RU" sz="2000" dirty="0">
                <a:latin typeface="+mj-lt"/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latin typeface="+mj-lt"/>
              </a:rPr>
              <a:t>-анализ результатов совместной воспитательной деятельности;</a:t>
            </a:r>
          </a:p>
          <a:p>
            <a:pPr marL="0" indent="0">
              <a:buNone/>
            </a:pPr>
            <a:r>
              <a:rPr lang="ru-RU" sz="2000" dirty="0">
                <a:latin typeface="+mj-lt"/>
              </a:rPr>
              <a:t>-мониторинг социальной ситуации в микрорайоне школы.</a:t>
            </a:r>
          </a:p>
          <a:p>
            <a:endParaRPr lang="ru-RU" sz="2000" dirty="0">
              <a:latin typeface="+mj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1342515371_soc-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309634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88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b="1" dirty="0"/>
              <a:t>Четвертое направление - вовлечение родителей в органы школьного самоуправления</a:t>
            </a:r>
            <a:r>
              <a:rPr lang="ru-RU" sz="2000" dirty="0"/>
              <a:t>.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>
                <a:latin typeface="+mj-lt"/>
              </a:rPr>
              <a:t>Нельзя не отметить неоценимую помощь родителей в укреплении материально-технической базы школы, оснащении учебных </a:t>
            </a:r>
            <a:r>
              <a:rPr lang="ru-RU" sz="2200" dirty="0" smtClean="0">
                <a:latin typeface="+mj-lt"/>
              </a:rPr>
              <a:t>кабинетов, их всемерную </a:t>
            </a:r>
            <a:r>
              <a:rPr lang="ru-RU" sz="2200" dirty="0">
                <a:latin typeface="+mj-lt"/>
              </a:rPr>
              <a:t>помощь во взаимодействии со спонсорами.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51307960eba14-page-picture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79"/>
            <a:ext cx="3600400" cy="33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161</TotalTime>
  <Words>974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«Взаимодействие семьи и школы по достижению качества начального общего образования в свете ФГОС»</vt:lpstr>
      <vt:lpstr>«Только вместе с родителями, общими усилиями, учителя могут дать детям большое человеческое счастье»                                                В.А. Сухомлинский.  </vt:lpstr>
      <vt:lpstr>Презентация PowerPoint</vt:lpstr>
      <vt:lpstr> «Счастлив тот, кто счастлив у себя дома»                                                   Л.Н. Толстой</vt:lpstr>
      <vt:lpstr>Первое направление - формирование активной педагогической позиции родителей.</vt:lpstr>
      <vt:lpstr>Презентация PowerPoint</vt:lpstr>
      <vt:lpstr>Второе направление – вооружение семьи педагогическими знаниями и умениями, усвоение теоретических знаний и приобретение практических навыков. </vt:lpstr>
      <vt:lpstr>Третье направление – взаимодействие социальной службы с семьями.  </vt:lpstr>
      <vt:lpstr>Четвертое направление - вовлечение родителей в органы школьного самоуправления.  </vt:lpstr>
      <vt:lpstr>Презентация PowerPoint</vt:lpstr>
      <vt:lpstr>ПРАКТИЧЕСКИЕ СОВЕТЫ ДЛЯ РАБОТЫ С РОДИТЕЛЯМИ</vt:lpstr>
      <vt:lpstr>Школа может помочь родителям при решении ими многих вопросов в воспитания детей, но она никогда не сможет  конкурировать с семьей. Именно семья является самым мощным средством в формировании  личности ребенка. </vt:lpstr>
      <vt:lpstr>Жизнь и наука доказали, что все беды у детей, а потом и у взрослых, объясняются ошибками семейного воспитания, главная из которых  — отсутствие любви и неумение хвалить своих детей, поддерживать их. </vt:lpstr>
      <vt:lpstr>Самое главное для ребенка — чтобы его любили таким, какой он есть. </vt:lpstr>
      <vt:lpstr>Мотивация родителей на взаимодействие со школой.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«Взаимодействие семьи и школы по достижению качества начального общего образования в свете ФГОС»</dc:title>
  <dc:creator>Пользователь</dc:creator>
  <cp:lastModifiedBy>Пользователь</cp:lastModifiedBy>
  <cp:revision>28</cp:revision>
  <dcterms:created xsi:type="dcterms:W3CDTF">2015-10-11T13:08:11Z</dcterms:created>
  <dcterms:modified xsi:type="dcterms:W3CDTF">2015-10-11T16:01:11Z</dcterms:modified>
</cp:coreProperties>
</file>